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21"/>
  </p:notesMasterIdLst>
  <p:sldIdLst>
    <p:sldId id="276" r:id="rId6"/>
    <p:sldId id="290" r:id="rId7"/>
    <p:sldId id="278" r:id="rId8"/>
    <p:sldId id="291" r:id="rId9"/>
    <p:sldId id="292" r:id="rId10"/>
    <p:sldId id="297" r:id="rId11"/>
    <p:sldId id="300" r:id="rId12"/>
    <p:sldId id="299" r:id="rId13"/>
    <p:sldId id="298" r:id="rId14"/>
    <p:sldId id="293" r:id="rId15"/>
    <p:sldId id="295" r:id="rId16"/>
    <p:sldId id="296" r:id="rId17"/>
    <p:sldId id="303" r:id="rId18"/>
    <p:sldId id="301" r:id="rId19"/>
    <p:sldId id="269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9"/>
  </p:normalViewPr>
  <p:slideViewPr>
    <p:cSldViewPr snapToGrid="0">
      <p:cViewPr varScale="1">
        <p:scale>
          <a:sx n="74" d="100"/>
          <a:sy n="74" d="100"/>
        </p:scale>
        <p:origin x="710" y="72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14.01.2023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399" y="1512001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4286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Insert Headline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2160588"/>
            <a:ext cx="11377086" cy="40814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Text 22 pt. on first level // </a:t>
            </a:r>
            <a:r>
              <a:rPr lang="en-US" noProof="0" dirty="0"/>
              <a:t>for bullets 22 pt., text 20 pt., headline and bullets 20 pt. &gt;&gt; </a:t>
            </a:r>
            <a:r>
              <a:rPr lang="en-US" dirty="0"/>
              <a:t>Ribbon &gt; </a:t>
            </a:r>
            <a:r>
              <a:rPr lang="en-US" noProof="0" dirty="0"/>
              <a:t>Home &gt; Paragraph &gt; Increase List Level</a:t>
            </a:r>
            <a:r>
              <a:rPr lang="en-US" dirty="0"/>
              <a:t>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Truck Platoon| Moritz </a:t>
            </a:r>
            <a:r>
              <a:rPr lang="en-US" dirty="0" err="1"/>
              <a:t>Höhnel</a:t>
            </a:r>
            <a:r>
              <a:rPr lang="en-US" dirty="0"/>
              <a:t>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tÄnderbohrmaschine</a:t>
            </a:r>
            <a:endParaRPr lang="en-US" dirty="0"/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Abgabe 16.01.2023</a:t>
            </a:r>
          </a:p>
          <a:p>
            <a:r>
              <a:rPr lang="de-DE" dirty="0"/>
              <a:t>Fred </a:t>
            </a:r>
            <a:r>
              <a:rPr lang="de-DE" dirty="0" err="1"/>
              <a:t>Härtelt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Fault </a:t>
            </a:r>
            <a:r>
              <a:rPr lang="de-DE" dirty="0" err="1"/>
              <a:t>Tree</a:t>
            </a:r>
            <a:r>
              <a:rPr lang="de-DE" dirty="0"/>
              <a:t> Analysis</a:t>
            </a:r>
            <a:br>
              <a:rPr lang="de-DE" dirty="0"/>
            </a:b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93DCB33-6CDA-4549-549E-17934A8A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019" y="1732144"/>
            <a:ext cx="3111848" cy="4689999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FEA15FA-85EB-1A13-97DF-218AA9E2F1C8}"/>
              </a:ext>
            </a:extLst>
          </p:cNvPr>
          <p:cNvSpPr txBox="1"/>
          <p:nvPr/>
        </p:nvSpPr>
        <p:spPr>
          <a:xfrm>
            <a:off x="4539019" y="6243641"/>
            <a:ext cx="2316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Abb. 4.1: Stromschlag bei Berührung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64396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Fault </a:t>
            </a:r>
            <a:r>
              <a:rPr lang="de-DE" dirty="0" err="1"/>
              <a:t>Tree</a:t>
            </a:r>
            <a:r>
              <a:rPr lang="de-DE" dirty="0"/>
              <a:t> Analysis</a:t>
            </a:r>
            <a:br>
              <a:rPr lang="de-DE" dirty="0"/>
            </a:b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7FCA32-33B4-1293-98EE-5E950F00EC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" b="4478"/>
          <a:stretch/>
        </p:blipFill>
        <p:spPr>
          <a:xfrm>
            <a:off x="219111" y="1568639"/>
            <a:ext cx="5444451" cy="467500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921A7C0-5EF2-FE03-A3FD-350BA3A41A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" b="2569"/>
          <a:stretch/>
        </p:blipFill>
        <p:spPr>
          <a:xfrm>
            <a:off x="6929610" y="1568639"/>
            <a:ext cx="4670941" cy="466490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0A1B070-58F2-C888-1A76-C2F38BB9B550}"/>
              </a:ext>
            </a:extLst>
          </p:cNvPr>
          <p:cNvCxnSpPr/>
          <p:nvPr/>
        </p:nvCxnSpPr>
        <p:spPr>
          <a:xfrm>
            <a:off x="5905933" y="1681252"/>
            <a:ext cx="0" cy="467614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32B0B0EF-E6AB-5E35-C8F5-E94A2DB9135C}"/>
              </a:ext>
            </a:extLst>
          </p:cNvPr>
          <p:cNvSpPr txBox="1"/>
          <p:nvPr/>
        </p:nvSpPr>
        <p:spPr>
          <a:xfrm>
            <a:off x="297525" y="6220903"/>
            <a:ext cx="30235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Abb. 4.2: </a:t>
            </a:r>
            <a:r>
              <a:rPr lang="de-DE" sz="1100" dirty="0" err="1"/>
              <a:t>Topevent</a:t>
            </a:r>
            <a:r>
              <a:rPr lang="de-DE" sz="1100" dirty="0"/>
              <a:t> Maschine nicht funktionsfähig</a:t>
            </a:r>
            <a:endParaRPr lang="en-US" sz="11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36547BF-B870-B049-D08C-4B6E4D76B5BF}"/>
              </a:ext>
            </a:extLst>
          </p:cNvPr>
          <p:cNvSpPr txBox="1"/>
          <p:nvPr/>
        </p:nvSpPr>
        <p:spPr>
          <a:xfrm>
            <a:off x="6817207" y="6203589"/>
            <a:ext cx="24593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Abb. 4.3: Mechanik nicht funktionsfähig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35637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Fault </a:t>
            </a:r>
            <a:r>
              <a:rPr lang="de-DE" dirty="0" err="1"/>
              <a:t>Tree</a:t>
            </a:r>
            <a:r>
              <a:rPr lang="de-DE" dirty="0"/>
              <a:t> Analysis</a:t>
            </a:r>
            <a:br>
              <a:rPr lang="de-DE" dirty="0"/>
            </a:b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0A1B070-58F2-C888-1A76-C2F38BB9B550}"/>
              </a:ext>
            </a:extLst>
          </p:cNvPr>
          <p:cNvCxnSpPr/>
          <p:nvPr/>
        </p:nvCxnSpPr>
        <p:spPr>
          <a:xfrm>
            <a:off x="5905933" y="1681252"/>
            <a:ext cx="0" cy="467614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F63BD36F-46A2-1808-480D-FF92CDF10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2"/>
          <a:stretch/>
        </p:blipFill>
        <p:spPr>
          <a:xfrm>
            <a:off x="6022769" y="1618391"/>
            <a:ext cx="5644094" cy="430369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9460280-74AB-C9A8-0E37-8B88E00443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9" b="1565"/>
          <a:stretch/>
        </p:blipFill>
        <p:spPr>
          <a:xfrm>
            <a:off x="122515" y="1618392"/>
            <a:ext cx="5467517" cy="439262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AFF5DF1-39CF-CB65-DB13-3A1758309BDE}"/>
              </a:ext>
            </a:extLst>
          </p:cNvPr>
          <p:cNvSpPr txBox="1"/>
          <p:nvPr/>
        </p:nvSpPr>
        <p:spPr>
          <a:xfrm>
            <a:off x="122515" y="6095783"/>
            <a:ext cx="2239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Abb. 4.4: Leistungselektronik defekt</a:t>
            </a:r>
            <a:endParaRPr lang="en-US" sz="11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736F57E-BE59-B2D7-B812-ED04D19BF0C8}"/>
              </a:ext>
            </a:extLst>
          </p:cNvPr>
          <p:cNvSpPr txBox="1"/>
          <p:nvPr/>
        </p:nvSpPr>
        <p:spPr>
          <a:xfrm>
            <a:off x="6022769" y="6043888"/>
            <a:ext cx="20842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Abb. 4.5: Steuerelektronik defekt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5958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33E83E-C56E-8369-3D33-E68403C3BE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FAZit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A75AD8-C261-A91E-B4C0-6D6F0E19C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F4797B-0A55-57FD-F9B0-685A71DB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FCFBEC-A222-335F-E259-564F474F3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64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Quellenverzeichnis</a:t>
            </a: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EF49D157-BFA7-822B-85E9-3DE373555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928572"/>
              </p:ext>
            </p:extLst>
          </p:nvPr>
        </p:nvGraphicFramePr>
        <p:xfrm>
          <a:off x="406397" y="4519169"/>
          <a:ext cx="11377092" cy="1503698"/>
        </p:xfrm>
        <a:graphic>
          <a:graphicData uri="http://schemas.openxmlformats.org/drawingml/2006/table">
            <a:tbl>
              <a:tblPr/>
              <a:tblGrid>
                <a:gridCol w="669928">
                  <a:extLst>
                    <a:ext uri="{9D8B030D-6E8A-4147-A177-3AD203B41FA5}">
                      <a16:colId xmlns:a16="http://schemas.microsoft.com/office/drawing/2014/main" val="400793959"/>
                    </a:ext>
                  </a:extLst>
                </a:gridCol>
                <a:gridCol w="10707164">
                  <a:extLst>
                    <a:ext uri="{9D8B030D-6E8A-4147-A177-3AD203B41FA5}">
                      <a16:colId xmlns:a16="http://schemas.microsoft.com/office/drawing/2014/main" val="576687102"/>
                    </a:ext>
                  </a:extLst>
                </a:gridCol>
              </a:tblGrid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Abbildung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047729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Ständerbohrmaschine: http://www.wald-garten-maschinen.de/images/SB320SH-1.pdf [zuletzt aufgerufen: 03.01.2023]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1383324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dirty="0"/>
                        <a:t>Stromschlag bei Berührung: Selbst erstellt*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4897289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dirty="0" err="1"/>
                        <a:t>Topevent</a:t>
                      </a:r>
                      <a:r>
                        <a:rPr lang="de-DE" sz="1200" dirty="0"/>
                        <a:t> Maschine nicht funktionsfähig: Selbst erstellt*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963992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dirty="0"/>
                        <a:t>Mechanik nicht funktionsfähig: Selbst erstellt*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694851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dirty="0"/>
                        <a:t>Leistungselektronik defekt: Selbst erstellt*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573238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dirty="0"/>
                        <a:t>Steuerelektronik defekt: Selbst erstellt*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646449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23B3D28B-29C9-2043-E086-43586C7C5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190547"/>
              </p:ext>
            </p:extLst>
          </p:nvPr>
        </p:nvGraphicFramePr>
        <p:xfrm>
          <a:off x="406397" y="2832367"/>
          <a:ext cx="11377092" cy="1503698"/>
        </p:xfrm>
        <a:graphic>
          <a:graphicData uri="http://schemas.openxmlformats.org/drawingml/2006/table">
            <a:tbl>
              <a:tblPr/>
              <a:tblGrid>
                <a:gridCol w="669928">
                  <a:extLst>
                    <a:ext uri="{9D8B030D-6E8A-4147-A177-3AD203B41FA5}">
                      <a16:colId xmlns:a16="http://schemas.microsoft.com/office/drawing/2014/main" val="400793959"/>
                    </a:ext>
                  </a:extLst>
                </a:gridCol>
                <a:gridCol w="10707164">
                  <a:extLst>
                    <a:ext uri="{9D8B030D-6E8A-4147-A177-3AD203B41FA5}">
                      <a16:colId xmlns:a16="http://schemas.microsoft.com/office/drawing/2014/main" val="576687102"/>
                    </a:ext>
                  </a:extLst>
                </a:gridCol>
              </a:tblGrid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abelle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047729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dirty="0"/>
                        <a:t>2.1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dirty="0"/>
                        <a:t>RPZ : Arbeitsrechte.de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1383324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marL="0" marR="0" lvl="0" indent="0" algn="just" defTabSz="91440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3.1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Elektronik (1) : Selbst erstellt</a:t>
                      </a:r>
                      <a:endParaRPr lang="en-US" sz="1200" dirty="0"/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41137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Elektronik (2) : Selbst erstellt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313179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dirty="0"/>
                        <a:t>Mechanik: Selbst erstellt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277330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dirty="0"/>
                        <a:t>Prozess: Selbst erstellt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067026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/>
                        <a:t>Verletzungen: Selbst erstellt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151486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CBF858BB-F359-BEE3-2EC6-BA324535C7D2}"/>
              </a:ext>
            </a:extLst>
          </p:cNvPr>
          <p:cNvSpPr txBox="1"/>
          <p:nvPr/>
        </p:nvSpPr>
        <p:spPr>
          <a:xfrm>
            <a:off x="406397" y="6061614"/>
            <a:ext cx="1967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*Erstellt mit Visual </a:t>
            </a:r>
            <a:r>
              <a:rPr lang="de-DE" sz="1200" dirty="0" err="1"/>
              <a:t>Paradigm</a:t>
            </a:r>
            <a:endParaRPr lang="en-US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4AA43A5-AEC9-A1AE-C847-A5925DAE48C0}"/>
              </a:ext>
            </a:extLst>
          </p:cNvPr>
          <p:cNvSpPr txBox="1"/>
          <p:nvPr/>
        </p:nvSpPr>
        <p:spPr>
          <a:xfrm>
            <a:off x="406397" y="1449636"/>
            <a:ext cx="11377092" cy="127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de-DE" sz="12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Quellen: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de-D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Arbeitsrechte.de</a:t>
            </a:r>
            <a:r>
              <a:rPr lang="de-D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Arbeitsstättenverordnung: Temperatur in Arbeitsräumen, https://www.arbeitsrechte.de/arbeitsstaettenverordnung-temperatur/ [zuletzt aufgerufen: 02.01.2023]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de-D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BMI:</a:t>
            </a:r>
            <a:r>
              <a:rPr lang="de-D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Organisationshandbuch, https://www.orghandbuch.de/OHB/DE/Organisationshandbuch/6_MethodenTechniken/63_Analysetechniken/633_FehlermoeglichkeitUndEinflussanalyse/fehlermoeglichkeitundeinflussanalyse_inhalt.html [zuletzt aufgerufen: 03.01.2023]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305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	mgrosse@stud.hs-heilbronn.de</a:t>
            </a:r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BAB28-9299-A5B3-6AA3-7EC0902C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6B1F-A6E6-1B6E-D89A-4C697B23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F1D93-7AA6-2E04-3D65-F58B6844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9E8E52-2F53-914F-675D-C5B23907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408997"/>
          </a:xfrm>
        </p:spPr>
        <p:txBody>
          <a:bodyPr/>
          <a:lstStyle/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E695A-3CAF-80E1-0CBA-23C2B044CD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397" y="2028032"/>
            <a:ext cx="11377084" cy="4354624"/>
          </a:xfrm>
        </p:spPr>
        <p:txBody>
          <a:bodyPr/>
          <a:lstStyle/>
          <a:p>
            <a:pPr marL="745203" lvl="1" indent="-457200">
              <a:buAutoNum type="arabicPeriod"/>
            </a:pPr>
            <a:r>
              <a:rPr lang="de-DE" dirty="0"/>
              <a:t>Festlegung der Grenzen</a:t>
            </a:r>
          </a:p>
          <a:p>
            <a:pPr marL="745203" lvl="1" indent="-457200">
              <a:buAutoNum type="arabicPeriod"/>
            </a:pPr>
            <a:r>
              <a:rPr lang="de-DE" dirty="0"/>
              <a:t>Festlegung der Risikoprioritätszahl</a:t>
            </a:r>
          </a:p>
          <a:p>
            <a:pPr marL="745203" lvl="1" indent="-457200">
              <a:buAutoNum type="arabicPeriod"/>
            </a:pPr>
            <a:r>
              <a:rPr lang="de-DE" dirty="0"/>
              <a:t>Fehler Möglichkeits- und Einfluss-Analyse</a:t>
            </a:r>
          </a:p>
          <a:p>
            <a:pPr marL="745203" lvl="1" indent="-457200">
              <a:buAutoNum type="arabicPeriod"/>
            </a:pPr>
            <a:r>
              <a:rPr lang="de-DE" dirty="0"/>
              <a:t>Fault </a:t>
            </a:r>
            <a:r>
              <a:rPr lang="de-DE" dirty="0" err="1"/>
              <a:t>Tree</a:t>
            </a:r>
            <a:r>
              <a:rPr lang="de-DE" dirty="0"/>
              <a:t> Analysis</a:t>
            </a:r>
          </a:p>
          <a:p>
            <a:pPr marL="745203" lvl="1" indent="-457200">
              <a:buAutoNum type="arabicPeriod"/>
            </a:pPr>
            <a:r>
              <a:rPr lang="de-DE" dirty="0"/>
              <a:t>Fazit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8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de-DE" dirty="0"/>
              <a:t>Festlegung der Grenzen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9E799DC-A589-43A7-FE44-DB5FA472A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3" b="7031"/>
          <a:stretch/>
        </p:blipFill>
        <p:spPr>
          <a:xfrm>
            <a:off x="4861699" y="1552317"/>
            <a:ext cx="2466488" cy="460633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9124F2F-BEAB-FBBF-3D62-6F74C99CD6AF}"/>
              </a:ext>
            </a:extLst>
          </p:cNvPr>
          <p:cNvSpPr txBox="1"/>
          <p:nvPr/>
        </p:nvSpPr>
        <p:spPr>
          <a:xfrm>
            <a:off x="4792384" y="6176558"/>
            <a:ext cx="19912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Abb. 1.1: Ständerbohrmaschine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de-DE" dirty="0"/>
              <a:t>Festlegung der Risikoprioritätszahl</a:t>
            </a: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8977F685-624A-AD07-2EB9-00D435719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25542"/>
              </p:ext>
            </p:extLst>
          </p:nvPr>
        </p:nvGraphicFramePr>
        <p:xfrm>
          <a:off x="1565973" y="2434337"/>
          <a:ext cx="8907332" cy="2282891"/>
        </p:xfrm>
        <a:graphic>
          <a:graphicData uri="http://schemas.openxmlformats.org/drawingml/2006/table">
            <a:tbl>
              <a:tblPr firstRow="1" firstCol="1" bandRow="1"/>
              <a:tblGrid>
                <a:gridCol w="1855695">
                  <a:extLst>
                    <a:ext uri="{9D8B030D-6E8A-4147-A177-3AD203B41FA5}">
                      <a16:colId xmlns:a16="http://schemas.microsoft.com/office/drawing/2014/main" val="1931004107"/>
                    </a:ext>
                  </a:extLst>
                </a:gridCol>
                <a:gridCol w="1290917">
                  <a:extLst>
                    <a:ext uri="{9D8B030D-6E8A-4147-A177-3AD203B41FA5}">
                      <a16:colId xmlns:a16="http://schemas.microsoft.com/office/drawing/2014/main" val="3521592809"/>
                    </a:ext>
                  </a:extLst>
                </a:gridCol>
                <a:gridCol w="3001384">
                  <a:extLst>
                    <a:ext uri="{9D8B030D-6E8A-4147-A177-3AD203B41FA5}">
                      <a16:colId xmlns:a16="http://schemas.microsoft.com/office/drawing/2014/main" val="2983336786"/>
                    </a:ext>
                  </a:extLst>
                </a:gridCol>
                <a:gridCol w="2759336">
                  <a:extLst>
                    <a:ext uri="{9D8B030D-6E8A-4147-A177-3AD203B41FA5}">
                      <a16:colId xmlns:a16="http://schemas.microsoft.com/office/drawing/2014/main" val="3045897744"/>
                    </a:ext>
                  </a:extLst>
                </a:gridCol>
              </a:tblGrid>
              <a:tr h="2354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RPZ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Fehlerrisiko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Handlungsbedarf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Maßnahmen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709439"/>
                  </a:ext>
                </a:extLst>
              </a:tr>
              <a:tr h="48175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 ≤ RPZ ≤ 1.000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hoch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dringender Handlungsbedarf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müssen formuliert und umgesetzt werden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351066"/>
                  </a:ext>
                </a:extLst>
              </a:tr>
              <a:tr h="48175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50 ≤ RPZ ≤ 100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mittel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Handlungsbedarf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sollten formuliert und umgesetzt werden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788280"/>
                  </a:ext>
                </a:extLst>
              </a:tr>
              <a:tr h="48175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 ≤ RPZ ≤ 50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akzeptabel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kein zwingender Handlungsbedarf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können formuliert und umgesetzt werden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179192"/>
                  </a:ext>
                </a:extLst>
              </a:tr>
              <a:tr h="2354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RPZ = 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keines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kein Handlungsbedarf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keine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651519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191C1463-003C-2F66-1F0B-257DEEC429BF}"/>
              </a:ext>
            </a:extLst>
          </p:cNvPr>
          <p:cNvSpPr txBox="1"/>
          <p:nvPr/>
        </p:nvSpPr>
        <p:spPr>
          <a:xfrm>
            <a:off x="1565973" y="4711021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Tb. 2.1: RPZ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18400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de-DE" dirty="0"/>
              <a:t>Fehler Möglichkeits- und Einfluss-Analyse</a:t>
            </a: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E9D6C051-A2EC-943A-3F1F-A8E7D5F44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854322"/>
              </p:ext>
            </p:extLst>
          </p:nvPr>
        </p:nvGraphicFramePr>
        <p:xfrm>
          <a:off x="406397" y="1516361"/>
          <a:ext cx="11377089" cy="4751092"/>
        </p:xfrm>
        <a:graphic>
          <a:graphicData uri="http://schemas.openxmlformats.org/drawingml/2006/table">
            <a:tbl>
              <a:tblPr/>
              <a:tblGrid>
                <a:gridCol w="1007950">
                  <a:extLst>
                    <a:ext uri="{9D8B030D-6E8A-4147-A177-3AD203B41FA5}">
                      <a16:colId xmlns:a16="http://schemas.microsoft.com/office/drawing/2014/main" val="306102451"/>
                    </a:ext>
                  </a:extLst>
                </a:gridCol>
                <a:gridCol w="1332347">
                  <a:extLst>
                    <a:ext uri="{9D8B030D-6E8A-4147-A177-3AD203B41FA5}">
                      <a16:colId xmlns:a16="http://schemas.microsoft.com/office/drawing/2014/main" val="3496136513"/>
                    </a:ext>
                  </a:extLst>
                </a:gridCol>
                <a:gridCol w="1143115">
                  <a:extLst>
                    <a:ext uri="{9D8B030D-6E8A-4147-A177-3AD203B41FA5}">
                      <a16:colId xmlns:a16="http://schemas.microsoft.com/office/drawing/2014/main" val="2309176012"/>
                    </a:ext>
                  </a:extLst>
                </a:gridCol>
                <a:gridCol w="1436618">
                  <a:extLst>
                    <a:ext uri="{9D8B030D-6E8A-4147-A177-3AD203B41FA5}">
                      <a16:colId xmlns:a16="http://schemas.microsoft.com/office/drawing/2014/main" val="2470823063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2110076171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2966171036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375256180"/>
                    </a:ext>
                  </a:extLst>
                </a:gridCol>
                <a:gridCol w="432530">
                  <a:extLst>
                    <a:ext uri="{9D8B030D-6E8A-4147-A177-3AD203B41FA5}">
                      <a16:colId xmlns:a16="http://schemas.microsoft.com/office/drawing/2014/main" val="1756848617"/>
                    </a:ext>
                  </a:extLst>
                </a:gridCol>
                <a:gridCol w="1888457">
                  <a:extLst>
                    <a:ext uri="{9D8B030D-6E8A-4147-A177-3AD203B41FA5}">
                      <a16:colId xmlns:a16="http://schemas.microsoft.com/office/drawing/2014/main" val="684090654"/>
                    </a:ext>
                  </a:extLst>
                </a:gridCol>
                <a:gridCol w="1842116">
                  <a:extLst>
                    <a:ext uri="{9D8B030D-6E8A-4147-A177-3AD203B41FA5}">
                      <a16:colId xmlns:a16="http://schemas.microsoft.com/office/drawing/2014/main" val="1715180030"/>
                    </a:ext>
                  </a:extLst>
                </a:gridCol>
                <a:gridCol w="312811">
                  <a:extLst>
                    <a:ext uri="{9D8B030D-6E8A-4147-A177-3AD203B41FA5}">
                      <a16:colId xmlns:a16="http://schemas.microsoft.com/office/drawing/2014/main" val="932030766"/>
                    </a:ext>
                  </a:extLst>
                </a:gridCol>
                <a:gridCol w="312811">
                  <a:extLst>
                    <a:ext uri="{9D8B030D-6E8A-4147-A177-3AD203B41FA5}">
                      <a16:colId xmlns:a16="http://schemas.microsoft.com/office/drawing/2014/main" val="3869264142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1401162483"/>
                    </a:ext>
                  </a:extLst>
                </a:gridCol>
                <a:gridCol w="432530">
                  <a:extLst>
                    <a:ext uri="{9D8B030D-6E8A-4147-A177-3AD203B41FA5}">
                      <a16:colId xmlns:a16="http://schemas.microsoft.com/office/drawing/2014/main" val="3217317785"/>
                    </a:ext>
                  </a:extLst>
                </a:gridCol>
              </a:tblGrid>
              <a:tr h="205326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 Art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Fehlerauswirkung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Fehlerursache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Kontrollmaßnahme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Empfohlene Maßnahmen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Getroffene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Maßnahmen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933999"/>
                  </a:ext>
                </a:extLst>
              </a:tr>
              <a:tr h="8824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Not-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Schalter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schaltet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nicht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ab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Maschine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bleibt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nicht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stehen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Schaltkontakt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festgeschweißt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mechanisches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Blockieren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Funktionsprüfung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Zweiten Notauschalter anbringen, Funktionstest bei jeder Benutzung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Zweiten Notauschalter anbringen, Funktionstest bei jeder Benutzung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230993"/>
                  </a:ext>
                </a:extLst>
              </a:tr>
              <a:tr h="7059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Not-Aus-Schalter dauerhaft aktiv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Maschine geht nicht an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Kabelbruch, mechanisches Blockieren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Funktionsprüfung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Rote Lampe für aktiven Not-Aus einbauen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Rote Lampe für aktiven Not-Aus einbauen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0515558"/>
                  </a:ext>
                </a:extLst>
              </a:tr>
              <a:tr h="7059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Drehzahlum-schalter defekt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Grobe Drehzahl nicht mehr umstellbar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Kabelbruch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Kurzschluss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mechanisches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Blockieren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Funktionsprüfung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892549"/>
                  </a:ext>
                </a:extLst>
              </a:tr>
              <a:tr h="7059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Drehrichtungs-umschalter defekt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Drehreichtung nicht mehr einstellbar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Kabelbruch, Kurzschluss, mechanisches Blockieren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Funktionsprüfung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827848"/>
                  </a:ext>
                </a:extLst>
              </a:tr>
              <a:tr h="7059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Anschalter defekt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Maschine startet nicht oder geht von allein an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Kabelbruch, Kurzschluss, mechanisches Blockieren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Funktionsprüfung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Grüne Lampe für Anschalter einbauen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Grüne Lampe für Anschalter einbauen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53076"/>
                  </a:ext>
                </a:extLst>
              </a:tr>
              <a:tr h="7059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Ausschalter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defekt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Maschine geht nicht aus oder schaltet dauerhaft aus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Kabelbruch, Kurzschluss, mechanisches Blockieren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Funktionsprüfung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Funktionstest vor jeder Benutzung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Funktionstest vor jeder Benutzung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933889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9C4C8727-B223-DACC-690D-C9B35984832B}"/>
              </a:ext>
            </a:extLst>
          </p:cNvPr>
          <p:cNvSpPr txBox="1"/>
          <p:nvPr/>
        </p:nvSpPr>
        <p:spPr>
          <a:xfrm>
            <a:off x="329121" y="6243641"/>
            <a:ext cx="1449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Tb. 3.1: Elektronik (1) </a:t>
            </a:r>
            <a:endParaRPr lang="en-US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FD6759-D7BB-8A7D-EE72-976AC7F5CF42}"/>
              </a:ext>
            </a:extLst>
          </p:cNvPr>
          <p:cNvSpPr/>
          <p:nvPr/>
        </p:nvSpPr>
        <p:spPr>
          <a:xfrm>
            <a:off x="387077" y="1732144"/>
            <a:ext cx="11415728" cy="882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0023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de-DE" dirty="0"/>
              <a:t>Fehler Möglichkeits- und Einfluss-Analyse</a:t>
            </a: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5A59077B-B828-E221-24BA-F027C8C4A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763628"/>
              </p:ext>
            </p:extLst>
          </p:nvPr>
        </p:nvGraphicFramePr>
        <p:xfrm>
          <a:off x="406395" y="1507748"/>
          <a:ext cx="11377094" cy="3247786"/>
        </p:xfrm>
        <a:graphic>
          <a:graphicData uri="http://schemas.openxmlformats.org/drawingml/2006/table">
            <a:tbl>
              <a:tblPr/>
              <a:tblGrid>
                <a:gridCol w="1007950">
                  <a:extLst>
                    <a:ext uri="{9D8B030D-6E8A-4147-A177-3AD203B41FA5}">
                      <a16:colId xmlns:a16="http://schemas.microsoft.com/office/drawing/2014/main" val="1191538786"/>
                    </a:ext>
                  </a:extLst>
                </a:gridCol>
                <a:gridCol w="1332348">
                  <a:extLst>
                    <a:ext uri="{9D8B030D-6E8A-4147-A177-3AD203B41FA5}">
                      <a16:colId xmlns:a16="http://schemas.microsoft.com/office/drawing/2014/main" val="3369037197"/>
                    </a:ext>
                  </a:extLst>
                </a:gridCol>
                <a:gridCol w="1143115">
                  <a:extLst>
                    <a:ext uri="{9D8B030D-6E8A-4147-A177-3AD203B41FA5}">
                      <a16:colId xmlns:a16="http://schemas.microsoft.com/office/drawing/2014/main" val="2834502872"/>
                    </a:ext>
                  </a:extLst>
                </a:gridCol>
                <a:gridCol w="1436619">
                  <a:extLst>
                    <a:ext uri="{9D8B030D-6E8A-4147-A177-3AD203B41FA5}">
                      <a16:colId xmlns:a16="http://schemas.microsoft.com/office/drawing/2014/main" val="4085951792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159796286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920636866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4117225695"/>
                    </a:ext>
                  </a:extLst>
                </a:gridCol>
                <a:gridCol w="432530">
                  <a:extLst>
                    <a:ext uri="{9D8B030D-6E8A-4147-A177-3AD203B41FA5}">
                      <a16:colId xmlns:a16="http://schemas.microsoft.com/office/drawing/2014/main" val="3413466904"/>
                    </a:ext>
                  </a:extLst>
                </a:gridCol>
                <a:gridCol w="1888458">
                  <a:extLst>
                    <a:ext uri="{9D8B030D-6E8A-4147-A177-3AD203B41FA5}">
                      <a16:colId xmlns:a16="http://schemas.microsoft.com/office/drawing/2014/main" val="1848695230"/>
                    </a:ext>
                  </a:extLst>
                </a:gridCol>
                <a:gridCol w="1842116">
                  <a:extLst>
                    <a:ext uri="{9D8B030D-6E8A-4147-A177-3AD203B41FA5}">
                      <a16:colId xmlns:a16="http://schemas.microsoft.com/office/drawing/2014/main" val="1210402561"/>
                    </a:ext>
                  </a:extLst>
                </a:gridCol>
                <a:gridCol w="312812">
                  <a:extLst>
                    <a:ext uri="{9D8B030D-6E8A-4147-A177-3AD203B41FA5}">
                      <a16:colId xmlns:a16="http://schemas.microsoft.com/office/drawing/2014/main" val="3534221995"/>
                    </a:ext>
                  </a:extLst>
                </a:gridCol>
                <a:gridCol w="312812">
                  <a:extLst>
                    <a:ext uri="{9D8B030D-6E8A-4147-A177-3AD203B41FA5}">
                      <a16:colId xmlns:a16="http://schemas.microsoft.com/office/drawing/2014/main" val="1600787853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1052588260"/>
                    </a:ext>
                  </a:extLst>
                </a:gridCol>
                <a:gridCol w="432530">
                  <a:extLst>
                    <a:ext uri="{9D8B030D-6E8A-4147-A177-3AD203B41FA5}">
                      <a16:colId xmlns:a16="http://schemas.microsoft.com/office/drawing/2014/main" val="2371592908"/>
                    </a:ext>
                  </a:extLst>
                </a:gridCol>
              </a:tblGrid>
              <a:tr h="199786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Fehlerauswirkung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Fehlerursache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Kontrollmaßnahme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Empfohlene Maßnahmen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Getroffene Maßnahmen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9626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defekt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Maschine dreht sich nicht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Überlastung, Überhitzung, Kurzschluss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Hauptsicherung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Motorschutzschalter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Motorschutzschalter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928359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 beschädigt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Maschine dreht sich zu langsam oder unrund, Lärmentwicklung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Kabelbruch, fehlerhaft angeschlossen, eine defekte Wicklung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Funktionsprüfung, regelmäßige Wartung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Kürzere Wartungsintervalle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Kürzere Wartungsintervalle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65033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Körperschluss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Stromschlag bei Berührung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Eingeklemmte Leitung, beschädigte Isolierung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Prüfung bei Inbetriebnahme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RCD, regelmäßige Prüfung nach DIN VDE 0100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RCD, regelmäßige Prüfung nach DIN VDE 0100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967482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Display zeigt nichts 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Ablesen der aktuellen Drehzahl nicht mehr möglich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Kurzschluss, Kabelbruch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Sichtprüfung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96345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66956223-24C0-AD7D-CF5E-F6AD23E01AE5}"/>
              </a:ext>
            </a:extLst>
          </p:cNvPr>
          <p:cNvSpPr txBox="1"/>
          <p:nvPr/>
        </p:nvSpPr>
        <p:spPr>
          <a:xfrm>
            <a:off x="310142" y="4776779"/>
            <a:ext cx="1443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Tb. 3.2: Elektronik (2) </a:t>
            </a:r>
            <a:endParaRPr lang="en-US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59F1CA-6755-340D-756D-2D43D556FE7B}"/>
              </a:ext>
            </a:extLst>
          </p:cNvPr>
          <p:cNvSpPr/>
          <p:nvPr/>
        </p:nvSpPr>
        <p:spPr>
          <a:xfrm>
            <a:off x="387078" y="3216536"/>
            <a:ext cx="11415728" cy="774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4603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de-DE" dirty="0"/>
              <a:t>Fehler Möglichkeits- und Einfluss-Analyse</a:t>
            </a: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A63C9F44-227F-D8BD-43EC-E5FC6D2FD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667308"/>
              </p:ext>
            </p:extLst>
          </p:nvPr>
        </p:nvGraphicFramePr>
        <p:xfrm>
          <a:off x="406397" y="1506779"/>
          <a:ext cx="11377091" cy="4688889"/>
        </p:xfrm>
        <a:graphic>
          <a:graphicData uri="http://schemas.openxmlformats.org/drawingml/2006/table">
            <a:tbl>
              <a:tblPr/>
              <a:tblGrid>
                <a:gridCol w="1007949">
                  <a:extLst>
                    <a:ext uri="{9D8B030D-6E8A-4147-A177-3AD203B41FA5}">
                      <a16:colId xmlns:a16="http://schemas.microsoft.com/office/drawing/2014/main" val="400793959"/>
                    </a:ext>
                  </a:extLst>
                </a:gridCol>
                <a:gridCol w="1332347">
                  <a:extLst>
                    <a:ext uri="{9D8B030D-6E8A-4147-A177-3AD203B41FA5}">
                      <a16:colId xmlns:a16="http://schemas.microsoft.com/office/drawing/2014/main" val="576687102"/>
                    </a:ext>
                  </a:extLst>
                </a:gridCol>
                <a:gridCol w="1143115">
                  <a:extLst>
                    <a:ext uri="{9D8B030D-6E8A-4147-A177-3AD203B41FA5}">
                      <a16:colId xmlns:a16="http://schemas.microsoft.com/office/drawing/2014/main" val="654043008"/>
                    </a:ext>
                  </a:extLst>
                </a:gridCol>
                <a:gridCol w="1436619">
                  <a:extLst>
                    <a:ext uri="{9D8B030D-6E8A-4147-A177-3AD203B41FA5}">
                      <a16:colId xmlns:a16="http://schemas.microsoft.com/office/drawing/2014/main" val="377238258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836500960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3802939750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2398961182"/>
                    </a:ext>
                  </a:extLst>
                </a:gridCol>
                <a:gridCol w="432531">
                  <a:extLst>
                    <a:ext uri="{9D8B030D-6E8A-4147-A177-3AD203B41FA5}">
                      <a16:colId xmlns:a16="http://schemas.microsoft.com/office/drawing/2014/main" val="3928721056"/>
                    </a:ext>
                  </a:extLst>
                </a:gridCol>
                <a:gridCol w="1888456">
                  <a:extLst>
                    <a:ext uri="{9D8B030D-6E8A-4147-A177-3AD203B41FA5}">
                      <a16:colId xmlns:a16="http://schemas.microsoft.com/office/drawing/2014/main" val="501016953"/>
                    </a:ext>
                  </a:extLst>
                </a:gridCol>
                <a:gridCol w="1842115">
                  <a:extLst>
                    <a:ext uri="{9D8B030D-6E8A-4147-A177-3AD203B41FA5}">
                      <a16:colId xmlns:a16="http://schemas.microsoft.com/office/drawing/2014/main" val="1110163323"/>
                    </a:ext>
                  </a:extLst>
                </a:gridCol>
                <a:gridCol w="312812">
                  <a:extLst>
                    <a:ext uri="{9D8B030D-6E8A-4147-A177-3AD203B41FA5}">
                      <a16:colId xmlns:a16="http://schemas.microsoft.com/office/drawing/2014/main" val="1152184736"/>
                    </a:ext>
                  </a:extLst>
                </a:gridCol>
                <a:gridCol w="312812">
                  <a:extLst>
                    <a:ext uri="{9D8B030D-6E8A-4147-A177-3AD203B41FA5}">
                      <a16:colId xmlns:a16="http://schemas.microsoft.com/office/drawing/2014/main" val="2323785244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3008126848"/>
                    </a:ext>
                  </a:extLst>
                </a:gridCol>
                <a:gridCol w="432531">
                  <a:extLst>
                    <a:ext uri="{9D8B030D-6E8A-4147-A177-3AD203B41FA5}">
                      <a16:colId xmlns:a16="http://schemas.microsoft.com/office/drawing/2014/main" val="2423388089"/>
                    </a:ext>
                  </a:extLst>
                </a:gridCol>
              </a:tblGrid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Art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Fehlerauswirkung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Fehlerursache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Kontrollmaßnahme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Empfohlene Maßnahmen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Getroffene Maßnahmen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047729"/>
                  </a:ext>
                </a:extLst>
              </a:tr>
              <a:tr h="5370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Keilriemen reißt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Bohrspindel dreht nicht, Bohrspindel wird nicht abgebremst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Abnutzung, Überlastung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Regelmäßige Wartung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Kürzere Wartungsintervalle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Kürzere Wartungsintervalle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443977"/>
                  </a:ext>
                </a:extLst>
              </a:tr>
              <a:tr h="5370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Rost in Bohrspindel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Kein Rundlauf mehr, Festklemmen des Bohrfutters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Korrosion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Sichtprüfung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Ende jedes Arbeitstags einfetten, Monatlich Rundlauf mit Messuhr überprüfen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Wöchentliches einfetten, Monatlich Rundlauf mit Messuhr überprüfen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539960"/>
                  </a:ext>
                </a:extLst>
              </a:tr>
              <a:tr h="6618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Rost an der Säule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Festklemmen der Höhenverstellung, Schlechtes Aussehen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Korossion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Sichtprüfung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Ende jedes Arbeitstags einfetten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Ende jedes Arbeitswoche einfetten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83990"/>
                  </a:ext>
                </a:extLst>
              </a:tr>
              <a:tr h="5370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Rost am Bohrtisch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Verklemmen der Nutesnteine, Unebenheiten, Schlechtes Aussehen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Korrosion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Sichtprüfung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Ende jedes Arbeitstags einfetten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Ende jedes Arbeitstags einfetten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6707443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Rost am Anschlag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Festklemmen des Anschlags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Korrosion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Sichtprüfung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Ende jedes Arbeitswoche einfetten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Ende jedes Arbeitswoche einfetten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356131"/>
                  </a:ext>
                </a:extLst>
              </a:tr>
              <a:tr h="8592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Defektes Lager der Hauptspindel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Lärmentwicklung, Leistungsverlust, kein Rundlauf Wärmeentwicklung 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Abnutzung, Überlastung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Regelmäßige Wartung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Kürzere Wartungsintervalle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Kürzere Wartungsintervalle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791650"/>
                  </a:ext>
                </a:extLst>
              </a:tr>
              <a:tr h="4296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Drehzahlge-triebe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klemmt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Drehzahl nur noch in zwei Abstufungen einstellbar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Abnutzung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Verschmutzung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Regelmäßige Wartung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083722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1EECB42A-D66B-974A-3EAC-5EE8547AF594}"/>
              </a:ext>
            </a:extLst>
          </p:cNvPr>
          <p:cNvSpPr txBox="1"/>
          <p:nvPr/>
        </p:nvSpPr>
        <p:spPr>
          <a:xfrm>
            <a:off x="317431" y="6214980"/>
            <a:ext cx="12057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Tb. 3.3: Mechanik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99872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de-DE" dirty="0"/>
              <a:t>Fehler Möglichkeits- und Einfluss-Analyse</a:t>
            </a: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1583F1EE-5A37-A0A2-CEA6-F4AD574CF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167861"/>
              </p:ext>
            </p:extLst>
          </p:nvPr>
        </p:nvGraphicFramePr>
        <p:xfrm>
          <a:off x="407981" y="1520784"/>
          <a:ext cx="11377093" cy="4182662"/>
        </p:xfrm>
        <a:graphic>
          <a:graphicData uri="http://schemas.openxmlformats.org/drawingml/2006/table">
            <a:tbl>
              <a:tblPr/>
              <a:tblGrid>
                <a:gridCol w="1023388">
                  <a:extLst>
                    <a:ext uri="{9D8B030D-6E8A-4147-A177-3AD203B41FA5}">
                      <a16:colId xmlns:a16="http://schemas.microsoft.com/office/drawing/2014/main" val="2927982592"/>
                    </a:ext>
                  </a:extLst>
                </a:gridCol>
                <a:gridCol w="1152930">
                  <a:extLst>
                    <a:ext uri="{9D8B030D-6E8A-4147-A177-3AD203B41FA5}">
                      <a16:colId xmlns:a16="http://schemas.microsoft.com/office/drawing/2014/main" val="2331453659"/>
                    </a:ext>
                  </a:extLst>
                </a:gridCol>
                <a:gridCol w="1386107">
                  <a:extLst>
                    <a:ext uri="{9D8B030D-6E8A-4147-A177-3AD203B41FA5}">
                      <a16:colId xmlns:a16="http://schemas.microsoft.com/office/drawing/2014/main" val="352552303"/>
                    </a:ext>
                  </a:extLst>
                </a:gridCol>
                <a:gridCol w="1902589">
                  <a:extLst>
                    <a:ext uri="{9D8B030D-6E8A-4147-A177-3AD203B41FA5}">
                      <a16:colId xmlns:a16="http://schemas.microsoft.com/office/drawing/2014/main" val="464555264"/>
                    </a:ext>
                  </a:extLst>
                </a:gridCol>
                <a:gridCol w="1515978">
                  <a:extLst>
                    <a:ext uri="{9D8B030D-6E8A-4147-A177-3AD203B41FA5}">
                      <a16:colId xmlns:a16="http://schemas.microsoft.com/office/drawing/2014/main" val="94960573"/>
                    </a:ext>
                  </a:extLst>
                </a:gridCol>
                <a:gridCol w="360948">
                  <a:extLst>
                    <a:ext uri="{9D8B030D-6E8A-4147-A177-3AD203B41FA5}">
                      <a16:colId xmlns:a16="http://schemas.microsoft.com/office/drawing/2014/main" val="769937767"/>
                    </a:ext>
                  </a:extLst>
                </a:gridCol>
                <a:gridCol w="372979">
                  <a:extLst>
                    <a:ext uri="{9D8B030D-6E8A-4147-A177-3AD203B41FA5}">
                      <a16:colId xmlns:a16="http://schemas.microsoft.com/office/drawing/2014/main" val="1623544354"/>
                    </a:ext>
                  </a:extLst>
                </a:gridCol>
                <a:gridCol w="409073">
                  <a:extLst>
                    <a:ext uri="{9D8B030D-6E8A-4147-A177-3AD203B41FA5}">
                      <a16:colId xmlns:a16="http://schemas.microsoft.com/office/drawing/2014/main" val="3861882796"/>
                    </a:ext>
                  </a:extLst>
                </a:gridCol>
                <a:gridCol w="397043">
                  <a:extLst>
                    <a:ext uri="{9D8B030D-6E8A-4147-A177-3AD203B41FA5}">
                      <a16:colId xmlns:a16="http://schemas.microsoft.com/office/drawing/2014/main" val="4244832482"/>
                    </a:ext>
                  </a:extLst>
                </a:gridCol>
                <a:gridCol w="1638356">
                  <a:extLst>
                    <a:ext uri="{9D8B030D-6E8A-4147-A177-3AD203B41FA5}">
                      <a16:colId xmlns:a16="http://schemas.microsoft.com/office/drawing/2014/main" val="3432402940"/>
                    </a:ext>
                  </a:extLst>
                </a:gridCol>
                <a:gridCol w="259085">
                  <a:extLst>
                    <a:ext uri="{9D8B030D-6E8A-4147-A177-3AD203B41FA5}">
                      <a16:colId xmlns:a16="http://schemas.microsoft.com/office/drawing/2014/main" val="1696733421"/>
                    </a:ext>
                  </a:extLst>
                </a:gridCol>
                <a:gridCol w="259085">
                  <a:extLst>
                    <a:ext uri="{9D8B030D-6E8A-4147-A177-3AD203B41FA5}">
                      <a16:colId xmlns:a16="http://schemas.microsoft.com/office/drawing/2014/main" val="2525927699"/>
                    </a:ext>
                  </a:extLst>
                </a:gridCol>
                <a:gridCol w="349766">
                  <a:extLst>
                    <a:ext uri="{9D8B030D-6E8A-4147-A177-3AD203B41FA5}">
                      <a16:colId xmlns:a16="http://schemas.microsoft.com/office/drawing/2014/main" val="1973570361"/>
                    </a:ext>
                  </a:extLst>
                </a:gridCol>
                <a:gridCol w="349766">
                  <a:extLst>
                    <a:ext uri="{9D8B030D-6E8A-4147-A177-3AD203B41FA5}">
                      <a16:colId xmlns:a16="http://schemas.microsoft.com/office/drawing/2014/main" val="2321152897"/>
                    </a:ext>
                  </a:extLst>
                </a:gridCol>
              </a:tblGrid>
              <a:tr h="2331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Prozess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 Art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Fehlerauswirkung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Fehlerursache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Kontrollmaßnahme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Empfohlene Maßnahmen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754188"/>
                  </a:ext>
                </a:extLst>
              </a:tr>
              <a:tr h="57331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Durchgangsloch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bohren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2" marR="6442" marT="6442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Übermaß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 hohes Spiel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Kein Rundlauf, asymmetrischer Bohrer, zu hohe Auskraglänge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Messung des Bohrdurchmesser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Rundlauf überprüfen, Bohrer nachschleifen, Auskraglänge verkleinern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469156"/>
                  </a:ext>
                </a:extLst>
              </a:tr>
              <a:tr h="3865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Gratbildung am Bohrungsausgang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Schlechtes Aussehen, liegt nicht plan an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 hoher Vorschub, stumpfer Bohrer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Sichtprüfung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Vorschub verringern, Bohrer nachschleifen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2600042"/>
                  </a:ext>
                </a:extLst>
              </a:tr>
              <a:tr h="6441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Schiefe Bohrung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Wellen stehen nicht ortogonal zu Öberfläche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Ausbruch der Bohrerspitze, Werkstück schief eingespannt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Sichtprüfung mit Winkel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Führungsfase verkleinern, Spanfreiheit am Schraubstock überprüfen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896562"/>
                  </a:ext>
                </a:extLst>
              </a:tr>
              <a:tr h="6866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Schlechte Oberflächengüte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Toleranzen werden nicht eingehalten, Vibrationen, Rattern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Stumpfer Bohrer, falsche Schnittwerte, zu hohe Auskraglänge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Sichtprüfung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Bohrer nachschleifen Schnittwerte anpassen, , Auskraglänge verkleinern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992668"/>
                  </a:ext>
                </a:extLst>
              </a:tr>
              <a:tr h="9134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Überhitzung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Hoher Verschleiß des Bohrers, Beschädigung des Werkstücks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Stumpfer Bohrer, falsche Schnittwerte, zu hohe Auskraglänge, unpassendes Bohrwerkzeug, zu geringe Kühlung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Sichtprüfung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Bohrer nachschleifen Schnittwerte anpassen, , Auskraglänge verkleinern, Kühlschmiermittelzufuhr erhöhen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976001"/>
                  </a:ext>
                </a:extLst>
              </a:tr>
              <a:tr h="6441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Falsche Positionierung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Bohrung passt nicht zu anderen Bauteilen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Ausbruch der Bohrerspitze, zu kleine Zentrierung, Schraubstock ungenügend fixiert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Messung der Bohrungsposition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Führungsfase verkleinern, Bohrer nachschleifen, größer Zentrieren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6278057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85D4BF13-FB70-A4DF-3C47-474E3EFBE654}"/>
              </a:ext>
            </a:extLst>
          </p:cNvPr>
          <p:cNvSpPr txBox="1"/>
          <p:nvPr/>
        </p:nvSpPr>
        <p:spPr>
          <a:xfrm>
            <a:off x="342002" y="5725030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Tb. 3.4: Prozess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12077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de-DE" dirty="0"/>
              <a:t>Fehler Möglichkeits- und Einfluss-Analyse</a:t>
            </a: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46BF75E8-2403-A4FE-1563-11A5ADF40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897582"/>
              </p:ext>
            </p:extLst>
          </p:nvPr>
        </p:nvGraphicFramePr>
        <p:xfrm>
          <a:off x="406397" y="1505309"/>
          <a:ext cx="11377092" cy="4014469"/>
        </p:xfrm>
        <a:graphic>
          <a:graphicData uri="http://schemas.openxmlformats.org/drawingml/2006/table">
            <a:tbl>
              <a:tblPr/>
              <a:tblGrid>
                <a:gridCol w="1007949">
                  <a:extLst>
                    <a:ext uri="{9D8B030D-6E8A-4147-A177-3AD203B41FA5}">
                      <a16:colId xmlns:a16="http://schemas.microsoft.com/office/drawing/2014/main" val="636742954"/>
                    </a:ext>
                  </a:extLst>
                </a:gridCol>
                <a:gridCol w="1332348">
                  <a:extLst>
                    <a:ext uri="{9D8B030D-6E8A-4147-A177-3AD203B41FA5}">
                      <a16:colId xmlns:a16="http://schemas.microsoft.com/office/drawing/2014/main" val="1172509090"/>
                    </a:ext>
                  </a:extLst>
                </a:gridCol>
                <a:gridCol w="1143116">
                  <a:extLst>
                    <a:ext uri="{9D8B030D-6E8A-4147-A177-3AD203B41FA5}">
                      <a16:colId xmlns:a16="http://schemas.microsoft.com/office/drawing/2014/main" val="220111615"/>
                    </a:ext>
                  </a:extLst>
                </a:gridCol>
                <a:gridCol w="1436619">
                  <a:extLst>
                    <a:ext uri="{9D8B030D-6E8A-4147-A177-3AD203B41FA5}">
                      <a16:colId xmlns:a16="http://schemas.microsoft.com/office/drawing/2014/main" val="3518521676"/>
                    </a:ext>
                  </a:extLst>
                </a:gridCol>
                <a:gridCol w="308950">
                  <a:extLst>
                    <a:ext uri="{9D8B030D-6E8A-4147-A177-3AD203B41FA5}">
                      <a16:colId xmlns:a16="http://schemas.microsoft.com/office/drawing/2014/main" val="1213430531"/>
                    </a:ext>
                  </a:extLst>
                </a:gridCol>
                <a:gridCol w="308950">
                  <a:extLst>
                    <a:ext uri="{9D8B030D-6E8A-4147-A177-3AD203B41FA5}">
                      <a16:colId xmlns:a16="http://schemas.microsoft.com/office/drawing/2014/main" val="3792440982"/>
                    </a:ext>
                  </a:extLst>
                </a:gridCol>
                <a:gridCol w="308950">
                  <a:extLst>
                    <a:ext uri="{9D8B030D-6E8A-4147-A177-3AD203B41FA5}">
                      <a16:colId xmlns:a16="http://schemas.microsoft.com/office/drawing/2014/main" val="129294479"/>
                    </a:ext>
                  </a:extLst>
                </a:gridCol>
                <a:gridCol w="432531">
                  <a:extLst>
                    <a:ext uri="{9D8B030D-6E8A-4147-A177-3AD203B41FA5}">
                      <a16:colId xmlns:a16="http://schemas.microsoft.com/office/drawing/2014/main" val="836954701"/>
                    </a:ext>
                  </a:extLst>
                </a:gridCol>
                <a:gridCol w="1888459">
                  <a:extLst>
                    <a:ext uri="{9D8B030D-6E8A-4147-A177-3AD203B41FA5}">
                      <a16:colId xmlns:a16="http://schemas.microsoft.com/office/drawing/2014/main" val="2188571625"/>
                    </a:ext>
                  </a:extLst>
                </a:gridCol>
                <a:gridCol w="1842117">
                  <a:extLst>
                    <a:ext uri="{9D8B030D-6E8A-4147-A177-3AD203B41FA5}">
                      <a16:colId xmlns:a16="http://schemas.microsoft.com/office/drawing/2014/main" val="762417803"/>
                    </a:ext>
                  </a:extLst>
                </a:gridCol>
                <a:gridCol w="312811">
                  <a:extLst>
                    <a:ext uri="{9D8B030D-6E8A-4147-A177-3AD203B41FA5}">
                      <a16:colId xmlns:a16="http://schemas.microsoft.com/office/drawing/2014/main" val="2506765019"/>
                    </a:ext>
                  </a:extLst>
                </a:gridCol>
                <a:gridCol w="312811">
                  <a:extLst>
                    <a:ext uri="{9D8B030D-6E8A-4147-A177-3AD203B41FA5}">
                      <a16:colId xmlns:a16="http://schemas.microsoft.com/office/drawing/2014/main" val="840637193"/>
                    </a:ext>
                  </a:extLst>
                </a:gridCol>
                <a:gridCol w="308950">
                  <a:extLst>
                    <a:ext uri="{9D8B030D-6E8A-4147-A177-3AD203B41FA5}">
                      <a16:colId xmlns:a16="http://schemas.microsoft.com/office/drawing/2014/main" val="968898722"/>
                    </a:ext>
                  </a:extLst>
                </a:gridCol>
                <a:gridCol w="432531">
                  <a:extLst>
                    <a:ext uri="{9D8B030D-6E8A-4147-A177-3AD203B41FA5}">
                      <a16:colId xmlns:a16="http://schemas.microsoft.com/office/drawing/2014/main" val="729995638"/>
                    </a:ext>
                  </a:extLst>
                </a:gridCol>
              </a:tblGrid>
              <a:tr h="15675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 Art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Fehlerauswirkung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Fehlerursache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Kontrollmaßnahme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Empfohlene Maßnahmen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Getroffene Maßnahmen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974194"/>
                  </a:ext>
                </a:extLst>
              </a:tr>
              <a:tr h="90699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Aufwickeln von langen Haaren, Kleidungs-stücken und Schmuck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Abtrennung von Gliedmaßen, Fleischwunden, Frakturen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Fahrlässigkeit/ Bequemlichkeit des Benutzers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Eigenständige Kontrolle des Bedieners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Hinweisschild an Maschine anbringen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Hinweisschild an Maschine anbringen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761598"/>
                  </a:ext>
                </a:extLst>
              </a:tr>
              <a:tr h="9069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Spanflug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Leichte Verbrennung, Schnittverletz-ungen, Augenverletzungen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Unsachgemäße Benutzung, Fahrlässigkeit/ Bequemlichkeit des Benutzers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Eigenständige Kontrolle des Bedieners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Hinweisschild für Schutzbrille an Maschine anbringen, Schutzglas mit Endschalter montieren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Hinweisschild für Schutzbrille an Maschine anbringen, Schutzglas mit Endschalter montieren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3001997"/>
                  </a:ext>
                </a:extLst>
              </a:tr>
              <a:tr h="10581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Herumschla-gende Werkstücke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Handverletzungen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Schürfwunden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Schnittverletz-ungen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Unsachgemäße Benutzung, falsches oder kein Einspannen des Werkstücks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Eigenständige Kontrolle des Bedieners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Spanfreiheit vor Einspannen herstellen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Spanfreiheit vor Einspannen herstellen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602099"/>
                  </a:ext>
                </a:extLst>
              </a:tr>
              <a:tr h="90699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Konatkt mit Bohrölen oder Kühlschmier-stoffen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Ätzung der Haut oder Schleimhäute in Auge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Unsachgemäße Benutzung, Fahrlässigkeit/ Bequemlichkeit des Benutzers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Eigenständige Kontrolle des Bedieners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Hinweischild für Schutzbrille an Maschine anbringen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Hinweischild für Schutzbrille an Maschine anbringen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735501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4A5E9A56-F86E-1F07-4F20-2B16E6BD6577}"/>
              </a:ext>
            </a:extLst>
          </p:cNvPr>
          <p:cNvSpPr txBox="1"/>
          <p:nvPr/>
        </p:nvSpPr>
        <p:spPr>
          <a:xfrm>
            <a:off x="309806" y="5564514"/>
            <a:ext cx="14077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Tb. 3.5: Verletzungen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11244763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1754</Words>
  <Application>Microsoft Office PowerPoint</Application>
  <PresentationFormat>Widescreen</PresentationFormat>
  <Paragraphs>578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Wingdings</vt:lpstr>
      <vt:lpstr>PPT_HHN_16x9_EN_01</vt:lpstr>
      <vt:lpstr>1_PPT_HHN_16x9_EN_01</vt:lpstr>
      <vt:lpstr>StÄnderbohrmaschine</vt:lpstr>
      <vt:lpstr>Inhaltsverzeichnis</vt:lpstr>
      <vt:lpstr>1. Festlegung der Grenzen </vt:lpstr>
      <vt:lpstr>2. Festlegung der Risikoprioritätszahl  </vt:lpstr>
      <vt:lpstr>3. Fehler Möglichkeits- und Einfluss-Analyse  </vt:lpstr>
      <vt:lpstr>3. Fehler Möglichkeits- und Einfluss-Analyse  </vt:lpstr>
      <vt:lpstr>3. Fehler Möglichkeits- und Einfluss-Analyse  </vt:lpstr>
      <vt:lpstr>3. Fehler Möglichkeits- und Einfluss-Analyse  </vt:lpstr>
      <vt:lpstr>3. Fehler Möglichkeits- und Einfluss-Analyse  </vt:lpstr>
      <vt:lpstr>4. Fault Tree Analysis   </vt:lpstr>
      <vt:lpstr>4. Fault Tree Analysis   </vt:lpstr>
      <vt:lpstr>4. Fault Tree Analysis   </vt:lpstr>
      <vt:lpstr>FAZit</vt:lpstr>
      <vt:lpstr>Quellenverzeichnis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Mattis Ritter</cp:lastModifiedBy>
  <cp:revision>72</cp:revision>
  <dcterms:created xsi:type="dcterms:W3CDTF">2022-04-09T09:06:39Z</dcterms:created>
  <dcterms:modified xsi:type="dcterms:W3CDTF">2023-01-14T14:46:38Z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